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78"/>
  </p:notesMasterIdLst>
  <p:handoutMasterIdLst>
    <p:handoutMasterId r:id="rId79"/>
  </p:handoutMasterIdLst>
  <p:sldIdLst>
    <p:sldId id="599" r:id="rId70"/>
    <p:sldId id="627" r:id="rId71"/>
    <p:sldId id="628" r:id="rId72"/>
    <p:sldId id="615" r:id="rId73"/>
    <p:sldId id="629" r:id="rId74"/>
    <p:sldId id="630" r:id="rId75"/>
    <p:sldId id="631" r:id="rId76"/>
    <p:sldId id="604" r:id="rId7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F5F1CCF-C14C-AF41-B89D-C271BDDF486B}">
          <p14:sldIdLst>
            <p14:sldId id="599"/>
            <p14:sldId id="627"/>
            <p14:sldId id="628"/>
            <p14:sldId id="615"/>
            <p14:sldId id="629"/>
            <p14:sldId id="630"/>
            <p14:sldId id="631"/>
            <p14:sldId id="604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ADDD"/>
    <a:srgbClr val="388AFF"/>
    <a:srgbClr val="03F0FF"/>
    <a:srgbClr val="E0F4FE"/>
    <a:srgbClr val="0073B4"/>
    <a:srgbClr val="438EB7"/>
    <a:srgbClr val="00B9F2"/>
    <a:srgbClr val="007AC2"/>
    <a:srgbClr val="C0E8FF"/>
    <a:srgbClr val="C8E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14" autoAdjust="0"/>
    <p:restoredTop sz="83756" autoAdjust="0"/>
  </p:normalViewPr>
  <p:slideViewPr>
    <p:cSldViewPr snapToGrid="0" snapToObjects="1" showGuides="1">
      <p:cViewPr varScale="1">
        <p:scale>
          <a:sx n="90" d="100"/>
          <a:sy n="90" d="100"/>
        </p:scale>
        <p:origin x="-1168" y="-104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2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63" Type="http://schemas.openxmlformats.org/officeDocument/2006/relationships/customXml" Target="../customXml/item63.xml"/><Relationship Id="rId64" Type="http://schemas.openxmlformats.org/officeDocument/2006/relationships/customXml" Target="../customXml/item64.xml"/><Relationship Id="rId65" Type="http://schemas.openxmlformats.org/officeDocument/2006/relationships/customXml" Target="../customXml/item65.xml"/><Relationship Id="rId66" Type="http://schemas.openxmlformats.org/officeDocument/2006/relationships/customXml" Target="../customXml/item66.xml"/><Relationship Id="rId67" Type="http://schemas.openxmlformats.org/officeDocument/2006/relationships/customXml" Target="../customXml/item67.xml"/><Relationship Id="rId68" Type="http://schemas.openxmlformats.org/officeDocument/2006/relationships/customXml" Target="../customXml/item68.xml"/><Relationship Id="rId69" Type="http://schemas.openxmlformats.org/officeDocument/2006/relationships/slideMaster" Target="slideMasters/slideMaster1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customXml" Target="../customXml/item52.xml"/><Relationship Id="rId53" Type="http://schemas.openxmlformats.org/officeDocument/2006/relationships/customXml" Target="../customXml/item53.xml"/><Relationship Id="rId54" Type="http://schemas.openxmlformats.org/officeDocument/2006/relationships/customXml" Target="../customXml/item54.xml"/><Relationship Id="rId55" Type="http://schemas.openxmlformats.org/officeDocument/2006/relationships/customXml" Target="../customXml/item55.xml"/><Relationship Id="rId56" Type="http://schemas.openxmlformats.org/officeDocument/2006/relationships/customXml" Target="../customXml/item56.xml"/><Relationship Id="rId57" Type="http://schemas.openxmlformats.org/officeDocument/2006/relationships/customXml" Target="../customXml/item57.xml"/><Relationship Id="rId58" Type="http://schemas.openxmlformats.org/officeDocument/2006/relationships/customXml" Target="../customXml/item58.xml"/><Relationship Id="rId59" Type="http://schemas.openxmlformats.org/officeDocument/2006/relationships/customXml" Target="../customXml/item5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80" Type="http://schemas.openxmlformats.org/officeDocument/2006/relationships/printerSettings" Target="printerSettings/printerSettings1.bin"/><Relationship Id="rId81" Type="http://schemas.openxmlformats.org/officeDocument/2006/relationships/presProps" Target="presProps.xml"/><Relationship Id="rId82" Type="http://schemas.openxmlformats.org/officeDocument/2006/relationships/viewProps" Target="viewProps.xml"/><Relationship Id="rId83" Type="http://schemas.openxmlformats.org/officeDocument/2006/relationships/theme" Target="theme/theme1.xml"/><Relationship Id="rId84" Type="http://schemas.openxmlformats.org/officeDocument/2006/relationships/tableStyles" Target="tableStyles.xml"/><Relationship Id="rId70" Type="http://schemas.openxmlformats.org/officeDocument/2006/relationships/slide" Target="slides/slide1.xml"/><Relationship Id="rId71" Type="http://schemas.openxmlformats.org/officeDocument/2006/relationships/slide" Target="slides/slide2.xml"/><Relationship Id="rId72" Type="http://schemas.openxmlformats.org/officeDocument/2006/relationships/slide" Target="slides/slide3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73" Type="http://schemas.openxmlformats.org/officeDocument/2006/relationships/slide" Target="slides/slide4.xml"/><Relationship Id="rId74" Type="http://schemas.openxmlformats.org/officeDocument/2006/relationships/slide" Target="slides/slide5.xml"/><Relationship Id="rId75" Type="http://schemas.openxmlformats.org/officeDocument/2006/relationships/slide" Target="slides/slide6.xml"/><Relationship Id="rId76" Type="http://schemas.openxmlformats.org/officeDocument/2006/relationships/slide" Target="slides/slide7.xml"/><Relationship Id="rId77" Type="http://schemas.openxmlformats.org/officeDocument/2006/relationships/slide" Target="slides/slide8.xml"/><Relationship Id="rId78" Type="http://schemas.openxmlformats.org/officeDocument/2006/relationships/notesMaster" Target="notesMasters/notesMaster1.xml"/><Relationship Id="rId79" Type="http://schemas.openxmlformats.org/officeDocument/2006/relationships/handoutMaster" Target="handoutMasters/handoutMaster1.xml"/><Relationship Id="rId60" Type="http://schemas.openxmlformats.org/officeDocument/2006/relationships/customXml" Target="../customXml/item60.xml"/><Relationship Id="rId61" Type="http://schemas.openxmlformats.org/officeDocument/2006/relationships/customXml" Target="../customXml/item61.xml"/><Relationship Id="rId62" Type="http://schemas.openxmlformats.org/officeDocument/2006/relationships/customXml" Target="../customXml/item62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3/14/16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3/14/16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[KRISTIAN]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8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948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065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065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065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0650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981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866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pic>
        <p:nvPicPr>
          <p:cNvPr id="7" name="Picture 6" descr="esri-10GlobeLogo_No-r_sRGBRev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54329" y="365138"/>
            <a:ext cx="2168737" cy="967642"/>
          </a:xfrm>
          <a:prstGeom prst="rect">
            <a:avLst/>
          </a:prstGeom>
        </p:spPr>
      </p:pic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3/14/16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</a:t>
            </a:r>
            <a:r>
              <a:rPr kumimoji="0" lang="en-US" dirty="0"/>
              <a:t>Edit </a:t>
            </a:r>
            <a:br>
              <a:rPr kumimoji="0" lang="en-US" dirty="0"/>
            </a:br>
            <a:r>
              <a:rPr kumimoji="0" lang="en-US" dirty="0" smtClean="0"/>
              <a:t>Demo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3/14/16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User Screens Title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3/14/16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BIG Word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 smtClean="0"/>
              <a:t>Smaller word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3/14/16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“Quote”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3/14/16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bg>
      <p:bgPr>
        <a:solidFill>
          <a:srgbClr val="E0F4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esri-10GlobeLogo_TagLockup5_Slide_s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150" y="2085337"/>
            <a:ext cx="4188457" cy="2404872"/>
          </a:xfrm>
          <a:prstGeom prst="rect">
            <a:avLst/>
          </a:prstGeom>
        </p:spPr>
      </p:pic>
      <p:sp>
        <p:nvSpPr>
          <p:cNvPr id="3" name="Parallelogram 10"/>
          <p:cNvSpPr/>
          <p:nvPr/>
        </p:nvSpPr>
        <p:spPr bwMode="auto">
          <a:xfrm rot="5400000" flipV="1">
            <a:off x="5295904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5" name="Parallelogram 10"/>
          <p:cNvSpPr/>
          <p:nvPr/>
        </p:nvSpPr>
        <p:spPr bwMode="auto">
          <a:xfrm flipH="1" flipV="1">
            <a:off x="3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3/14/16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 smtClean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3/14/16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3/14/16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 smtClean="0"/>
              <a:t>Click to Edit Subtitle (optional)</a:t>
            </a:r>
            <a:endParaRPr lang="en-US" dirty="0"/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 smtClean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 smtClean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3/14/16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3/14/16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3/14/16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3/14/16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Presenter</a:t>
            </a:r>
            <a:r>
              <a:rPr lang="en-US" dirty="0"/>
              <a:t>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 smtClean="0"/>
              <a:t>Click to Edit Section </a:t>
            </a:r>
            <a:r>
              <a:rPr kumimoji="0" lang="en-US" dirty="0"/>
              <a:t>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3/14/16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3/14/16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png"/><Relationship Id="rId5" Type="http://schemas.openxmlformats.org/officeDocument/2006/relationships/hyperlink" Target="https://developers.arcgis.com/javascript/jsapi/esri.renderers.smartmapping-amd.html" TargetMode="External"/><Relationship Id="rId6" Type="http://schemas.openxmlformats.org/officeDocument/2006/relationships/hyperlink" Target="https://developers.arcgis.com/javascript/jsapi/featurelayerstatistics-amd.html" TargetMode="External"/><Relationship Id="rId7" Type="http://schemas.openxmlformats.org/officeDocument/2006/relationships/hyperlink" Target="https://developers.arcgis.com/javascript/jsapi/colorinfoslider-amd.html" TargetMode="External"/><Relationship Id="rId8" Type="http://schemas.openxmlformats.org/officeDocument/2006/relationships/hyperlink" Target="https://developers.arcgis.com/javascript/jsapi/sizeinfoslider-amd.html" TargetMode="External"/><Relationship Id="rId9" Type="http://schemas.openxmlformats.org/officeDocument/2006/relationships/hyperlink" Target="https://github.com/ekenes/conferences/tree/master/ds-2016/smart-mapping" TargetMode="External"/><Relationship Id="rId10" Type="http://schemas.openxmlformats.org/officeDocument/2006/relationships/hyperlink" Target="https://github.com/ekenes/esri-js-samples/tree/master/smart-mapping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038475" y="3378109"/>
            <a:ext cx="8525773" cy="914400"/>
          </a:xfrm>
        </p:spPr>
        <p:txBody>
          <a:bodyPr/>
          <a:lstStyle/>
          <a:p>
            <a:r>
              <a:rPr lang="en-GB" sz="4400" dirty="0" smtClean="0">
                <a:solidFill>
                  <a:schemeClr val="bg2">
                    <a:lumMod val="40000"/>
                    <a:lumOff val="60000"/>
                  </a:schemeClr>
                </a:solidFill>
                <a:cs typeface="AvenirNext LT Pro Demi"/>
              </a:rPr>
              <a:t>Building a Web App for Data Exploration with </a:t>
            </a:r>
            <a:br>
              <a:rPr lang="en-GB" sz="4400" dirty="0" smtClean="0">
                <a:solidFill>
                  <a:schemeClr val="bg2">
                    <a:lumMod val="40000"/>
                    <a:lumOff val="60000"/>
                  </a:schemeClr>
                </a:solidFill>
                <a:cs typeface="AvenirNext LT Pro Demi"/>
              </a:rPr>
            </a:br>
            <a:r>
              <a:rPr lang="en-GB" sz="4400" dirty="0" smtClean="0">
                <a:solidFill>
                  <a:schemeClr val="bg2">
                    <a:lumMod val="40000"/>
                    <a:lumOff val="60000"/>
                  </a:schemeClr>
                </a:solidFill>
                <a:cs typeface="AvenirNext LT Pro Demi"/>
              </a:rPr>
              <a:t>Smart Mapping</a:t>
            </a:r>
            <a:endParaRPr lang="en-US" sz="4400" dirty="0">
              <a:cs typeface="AvenirNext LT Pro Demi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038475" y="4709801"/>
            <a:ext cx="8534401" cy="914400"/>
          </a:xfrm>
        </p:spPr>
        <p:txBody>
          <a:bodyPr/>
          <a:lstStyle/>
          <a:p>
            <a:r>
              <a:rPr lang="en-US" sz="2400" dirty="0" smtClean="0">
                <a:cs typeface="AvenirNext LT Pro Thin"/>
              </a:rPr>
              <a:t>Kristian Ekenes and Jeremy Bartley</a:t>
            </a:r>
            <a:endParaRPr lang="en-US" sz="2400" dirty="0">
              <a:cs typeface="AvenirNext LT Pro Thin"/>
            </a:endParaRP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4739564" y="4515781"/>
            <a:ext cx="1031895" cy="0"/>
          </a:xfrm>
          <a:prstGeom prst="line">
            <a:avLst/>
          </a:prstGeom>
          <a:noFill/>
          <a:ln w="254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Rectangle 17"/>
          <p:cNvSpPr/>
          <p:nvPr/>
        </p:nvSpPr>
        <p:spPr bwMode="auto">
          <a:xfrm>
            <a:off x="-3279" y="1172498"/>
            <a:ext cx="4915224" cy="414761"/>
          </a:xfrm>
          <a:custGeom>
            <a:avLst/>
            <a:gdLst>
              <a:gd name="connsiteX0" fmla="*/ 0 w 4494977"/>
              <a:gd name="connsiteY0" fmla="*/ 0 h 411480"/>
              <a:gd name="connsiteX1" fmla="*/ 4494977 w 4494977"/>
              <a:gd name="connsiteY1" fmla="*/ 0 h 411480"/>
              <a:gd name="connsiteX2" fmla="*/ 4494977 w 4494977"/>
              <a:gd name="connsiteY2" fmla="*/ 411480 h 411480"/>
              <a:gd name="connsiteX3" fmla="*/ 0 w 4494977"/>
              <a:gd name="connsiteY3" fmla="*/ 411480 h 411480"/>
              <a:gd name="connsiteX4" fmla="*/ 0 w 4494977"/>
              <a:gd name="connsiteY4" fmla="*/ 0 h 411480"/>
              <a:gd name="connsiteX0" fmla="*/ 0 w 4494977"/>
              <a:gd name="connsiteY0" fmla="*/ 0 h 419517"/>
              <a:gd name="connsiteX1" fmla="*/ 4494977 w 4494977"/>
              <a:gd name="connsiteY1" fmla="*/ 0 h 419517"/>
              <a:gd name="connsiteX2" fmla="*/ 4430671 w 4494977"/>
              <a:gd name="connsiteY2" fmla="*/ 419517 h 419517"/>
              <a:gd name="connsiteX3" fmla="*/ 0 w 4494977"/>
              <a:gd name="connsiteY3" fmla="*/ 411480 h 419517"/>
              <a:gd name="connsiteX4" fmla="*/ 0 w 4494977"/>
              <a:gd name="connsiteY4" fmla="*/ 0 h 419517"/>
              <a:gd name="connsiteX0" fmla="*/ 0 w 4800430"/>
              <a:gd name="connsiteY0" fmla="*/ 0 h 419517"/>
              <a:gd name="connsiteX1" fmla="*/ 4800430 w 4800430"/>
              <a:gd name="connsiteY1" fmla="*/ 8037 h 419517"/>
              <a:gd name="connsiteX2" fmla="*/ 4430671 w 4800430"/>
              <a:gd name="connsiteY2" fmla="*/ 419517 h 419517"/>
              <a:gd name="connsiteX3" fmla="*/ 0 w 4800430"/>
              <a:gd name="connsiteY3" fmla="*/ 411480 h 419517"/>
              <a:gd name="connsiteX4" fmla="*/ 0 w 4800430"/>
              <a:gd name="connsiteY4" fmla="*/ 0 h 419517"/>
              <a:gd name="connsiteX0" fmla="*/ 0 w 4800430"/>
              <a:gd name="connsiteY0" fmla="*/ 0 h 411480"/>
              <a:gd name="connsiteX1" fmla="*/ 4800430 w 4800430"/>
              <a:gd name="connsiteY1" fmla="*/ 8037 h 411480"/>
              <a:gd name="connsiteX2" fmla="*/ 4615551 w 4800430"/>
              <a:gd name="connsiteY2" fmla="*/ 411480 h 411480"/>
              <a:gd name="connsiteX3" fmla="*/ 0 w 4800430"/>
              <a:gd name="connsiteY3" fmla="*/ 411480 h 411480"/>
              <a:gd name="connsiteX4" fmla="*/ 0 w 4800430"/>
              <a:gd name="connsiteY4" fmla="*/ 0 h 411480"/>
              <a:gd name="connsiteX0" fmla="*/ 0 w 4800430"/>
              <a:gd name="connsiteY0" fmla="*/ 0 h 411480"/>
              <a:gd name="connsiteX1" fmla="*/ 4800430 w 4800430"/>
              <a:gd name="connsiteY1" fmla="*/ 8037 h 411480"/>
              <a:gd name="connsiteX2" fmla="*/ 4607614 w 4800430"/>
              <a:gd name="connsiteY2" fmla="*/ 411480 h 411480"/>
              <a:gd name="connsiteX3" fmla="*/ 0 w 4800430"/>
              <a:gd name="connsiteY3" fmla="*/ 411480 h 411480"/>
              <a:gd name="connsiteX4" fmla="*/ 0 w 4800430"/>
              <a:gd name="connsiteY4" fmla="*/ 0 h 411480"/>
              <a:gd name="connsiteX0" fmla="*/ 0 w 4840118"/>
              <a:gd name="connsiteY0" fmla="*/ 0 h 411480"/>
              <a:gd name="connsiteX1" fmla="*/ 4840118 w 4840118"/>
              <a:gd name="connsiteY1" fmla="*/ 23912 h 411480"/>
              <a:gd name="connsiteX2" fmla="*/ 4607614 w 4840118"/>
              <a:gd name="connsiteY2" fmla="*/ 411480 h 411480"/>
              <a:gd name="connsiteX3" fmla="*/ 0 w 4840118"/>
              <a:gd name="connsiteY3" fmla="*/ 411480 h 411480"/>
              <a:gd name="connsiteX4" fmla="*/ 0 w 4840118"/>
              <a:gd name="connsiteY4" fmla="*/ 0 h 411480"/>
              <a:gd name="connsiteX0" fmla="*/ 0 w 4840118"/>
              <a:gd name="connsiteY0" fmla="*/ 0 h 411480"/>
              <a:gd name="connsiteX1" fmla="*/ 4840118 w 4840118"/>
              <a:gd name="connsiteY1" fmla="*/ 8037 h 411480"/>
              <a:gd name="connsiteX2" fmla="*/ 4607614 w 4840118"/>
              <a:gd name="connsiteY2" fmla="*/ 411480 h 411480"/>
              <a:gd name="connsiteX3" fmla="*/ 0 w 4840118"/>
              <a:gd name="connsiteY3" fmla="*/ 411480 h 411480"/>
              <a:gd name="connsiteX4" fmla="*/ 0 w 4840118"/>
              <a:gd name="connsiteY4" fmla="*/ 0 h 411480"/>
              <a:gd name="connsiteX0" fmla="*/ 0 w 4852024"/>
              <a:gd name="connsiteY0" fmla="*/ 0 h 411480"/>
              <a:gd name="connsiteX1" fmla="*/ 4852024 w 4852024"/>
              <a:gd name="connsiteY1" fmla="*/ 12005 h 411480"/>
              <a:gd name="connsiteX2" fmla="*/ 4607614 w 4852024"/>
              <a:gd name="connsiteY2" fmla="*/ 411480 h 411480"/>
              <a:gd name="connsiteX3" fmla="*/ 0 w 4852024"/>
              <a:gd name="connsiteY3" fmla="*/ 411480 h 411480"/>
              <a:gd name="connsiteX4" fmla="*/ 0 w 4852024"/>
              <a:gd name="connsiteY4" fmla="*/ 0 h 411480"/>
              <a:gd name="connsiteX0" fmla="*/ 0 w 4816306"/>
              <a:gd name="connsiteY0" fmla="*/ 0 h 411480"/>
              <a:gd name="connsiteX1" fmla="*/ 4816306 w 4816306"/>
              <a:gd name="connsiteY1" fmla="*/ 4067 h 411480"/>
              <a:gd name="connsiteX2" fmla="*/ 4607614 w 4816306"/>
              <a:gd name="connsiteY2" fmla="*/ 411480 h 411480"/>
              <a:gd name="connsiteX3" fmla="*/ 0 w 4816306"/>
              <a:gd name="connsiteY3" fmla="*/ 411480 h 411480"/>
              <a:gd name="connsiteX4" fmla="*/ 0 w 4816306"/>
              <a:gd name="connsiteY4" fmla="*/ 0 h 411480"/>
              <a:gd name="connsiteX0" fmla="*/ 0 w 4816306"/>
              <a:gd name="connsiteY0" fmla="*/ 0 h 411480"/>
              <a:gd name="connsiteX1" fmla="*/ 4816306 w 4816306"/>
              <a:gd name="connsiteY1" fmla="*/ 4067 h 411480"/>
              <a:gd name="connsiteX2" fmla="*/ 4599677 w 4816306"/>
              <a:gd name="connsiteY2" fmla="*/ 411480 h 411480"/>
              <a:gd name="connsiteX3" fmla="*/ 0 w 4816306"/>
              <a:gd name="connsiteY3" fmla="*/ 411480 h 411480"/>
              <a:gd name="connsiteX4" fmla="*/ 0 w 4816306"/>
              <a:gd name="connsiteY4" fmla="*/ 0 h 411480"/>
              <a:gd name="connsiteX0" fmla="*/ 0 w 4816306"/>
              <a:gd name="connsiteY0" fmla="*/ 0 h 414761"/>
              <a:gd name="connsiteX1" fmla="*/ 4816306 w 4816306"/>
              <a:gd name="connsiteY1" fmla="*/ 4067 h 414761"/>
              <a:gd name="connsiteX2" fmla="*/ 4599677 w 4816306"/>
              <a:gd name="connsiteY2" fmla="*/ 414761 h 414761"/>
              <a:gd name="connsiteX3" fmla="*/ 0 w 4816306"/>
              <a:gd name="connsiteY3" fmla="*/ 411480 h 414761"/>
              <a:gd name="connsiteX4" fmla="*/ 0 w 4816306"/>
              <a:gd name="connsiteY4" fmla="*/ 0 h 414761"/>
              <a:gd name="connsiteX0" fmla="*/ 0 w 4806462"/>
              <a:gd name="connsiteY0" fmla="*/ 0 h 414761"/>
              <a:gd name="connsiteX1" fmla="*/ 4806462 w 4806462"/>
              <a:gd name="connsiteY1" fmla="*/ 10631 h 414761"/>
              <a:gd name="connsiteX2" fmla="*/ 4599677 w 4806462"/>
              <a:gd name="connsiteY2" fmla="*/ 414761 h 414761"/>
              <a:gd name="connsiteX3" fmla="*/ 0 w 4806462"/>
              <a:gd name="connsiteY3" fmla="*/ 411480 h 414761"/>
              <a:gd name="connsiteX4" fmla="*/ 0 w 4806462"/>
              <a:gd name="connsiteY4" fmla="*/ 0 h 414761"/>
              <a:gd name="connsiteX0" fmla="*/ 0 w 4806462"/>
              <a:gd name="connsiteY0" fmla="*/ 0 h 414761"/>
              <a:gd name="connsiteX1" fmla="*/ 4806462 w 4806462"/>
              <a:gd name="connsiteY1" fmla="*/ 10631 h 414761"/>
              <a:gd name="connsiteX2" fmla="*/ 4593113 w 4806462"/>
              <a:gd name="connsiteY2" fmla="*/ 414761 h 414761"/>
              <a:gd name="connsiteX3" fmla="*/ 0 w 4806462"/>
              <a:gd name="connsiteY3" fmla="*/ 411480 h 414761"/>
              <a:gd name="connsiteX4" fmla="*/ 0 w 4806462"/>
              <a:gd name="connsiteY4" fmla="*/ 0 h 414761"/>
              <a:gd name="connsiteX0" fmla="*/ 0 w 4835997"/>
              <a:gd name="connsiteY0" fmla="*/ 0 h 414761"/>
              <a:gd name="connsiteX1" fmla="*/ 4835997 w 4835997"/>
              <a:gd name="connsiteY1" fmla="*/ 17194 h 414761"/>
              <a:gd name="connsiteX2" fmla="*/ 4593113 w 4835997"/>
              <a:gd name="connsiteY2" fmla="*/ 414761 h 414761"/>
              <a:gd name="connsiteX3" fmla="*/ 0 w 4835997"/>
              <a:gd name="connsiteY3" fmla="*/ 411480 h 414761"/>
              <a:gd name="connsiteX4" fmla="*/ 0 w 4835997"/>
              <a:gd name="connsiteY4" fmla="*/ 0 h 414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5997" h="414761">
                <a:moveTo>
                  <a:pt x="0" y="0"/>
                </a:moveTo>
                <a:lnTo>
                  <a:pt x="4835997" y="17194"/>
                </a:lnTo>
                <a:lnTo>
                  <a:pt x="4593113" y="414761"/>
                </a:lnTo>
                <a:lnTo>
                  <a:pt x="0" y="411480"/>
                </a:lnTo>
                <a:lnTo>
                  <a:pt x="0" y="0"/>
                </a:lnTo>
                <a:close/>
              </a:path>
            </a:pathLst>
          </a:custGeom>
          <a:solidFill>
            <a:srgbClr val="27AAA2"/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5" name="Rectangle 18"/>
          <p:cNvSpPr/>
          <p:nvPr/>
        </p:nvSpPr>
        <p:spPr bwMode="auto">
          <a:xfrm>
            <a:off x="-3280" y="778244"/>
            <a:ext cx="4912189" cy="409433"/>
          </a:xfrm>
          <a:custGeom>
            <a:avLst/>
            <a:gdLst>
              <a:gd name="connsiteX0" fmla="*/ 0 w 4912726"/>
              <a:gd name="connsiteY0" fmla="*/ 0 h 409433"/>
              <a:gd name="connsiteX1" fmla="*/ 4912726 w 4912726"/>
              <a:gd name="connsiteY1" fmla="*/ 0 h 409433"/>
              <a:gd name="connsiteX2" fmla="*/ 4912726 w 4912726"/>
              <a:gd name="connsiteY2" fmla="*/ 409433 h 409433"/>
              <a:gd name="connsiteX3" fmla="*/ 0 w 4912726"/>
              <a:gd name="connsiteY3" fmla="*/ 409433 h 409433"/>
              <a:gd name="connsiteX4" fmla="*/ 0 w 4912726"/>
              <a:gd name="connsiteY4" fmla="*/ 0 h 409433"/>
              <a:gd name="connsiteX0" fmla="*/ 0 w 4912726"/>
              <a:gd name="connsiteY0" fmla="*/ 0 h 409433"/>
              <a:gd name="connsiteX1" fmla="*/ 4743923 w 4912726"/>
              <a:gd name="connsiteY1" fmla="*/ 0 h 409433"/>
              <a:gd name="connsiteX2" fmla="*/ 4912726 w 4912726"/>
              <a:gd name="connsiteY2" fmla="*/ 409433 h 409433"/>
              <a:gd name="connsiteX3" fmla="*/ 0 w 4912726"/>
              <a:gd name="connsiteY3" fmla="*/ 409433 h 409433"/>
              <a:gd name="connsiteX4" fmla="*/ 0 w 4912726"/>
              <a:gd name="connsiteY4" fmla="*/ 0 h 409433"/>
              <a:gd name="connsiteX0" fmla="*/ 0 w 4912726"/>
              <a:gd name="connsiteY0" fmla="*/ 0 h 409433"/>
              <a:gd name="connsiteX1" fmla="*/ 4551005 w 4912726"/>
              <a:gd name="connsiteY1" fmla="*/ 0 h 409433"/>
              <a:gd name="connsiteX2" fmla="*/ 4912726 w 4912726"/>
              <a:gd name="connsiteY2" fmla="*/ 409433 h 409433"/>
              <a:gd name="connsiteX3" fmla="*/ 0 w 4912726"/>
              <a:gd name="connsiteY3" fmla="*/ 409433 h 409433"/>
              <a:gd name="connsiteX4" fmla="*/ 0 w 4912726"/>
              <a:gd name="connsiteY4" fmla="*/ 0 h 409433"/>
              <a:gd name="connsiteX0" fmla="*/ 0 w 4816268"/>
              <a:gd name="connsiteY0" fmla="*/ 0 h 409433"/>
              <a:gd name="connsiteX1" fmla="*/ 4551005 w 4816268"/>
              <a:gd name="connsiteY1" fmla="*/ 0 h 409433"/>
              <a:gd name="connsiteX2" fmla="*/ 4816268 w 4816268"/>
              <a:gd name="connsiteY2" fmla="*/ 409433 h 409433"/>
              <a:gd name="connsiteX3" fmla="*/ 0 w 4816268"/>
              <a:gd name="connsiteY3" fmla="*/ 409433 h 409433"/>
              <a:gd name="connsiteX4" fmla="*/ 0 w 4816268"/>
              <a:gd name="connsiteY4" fmla="*/ 0 h 409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16268" h="409433">
                <a:moveTo>
                  <a:pt x="0" y="0"/>
                </a:moveTo>
                <a:lnTo>
                  <a:pt x="4551005" y="0"/>
                </a:lnTo>
                <a:lnTo>
                  <a:pt x="4816268" y="409433"/>
                </a:lnTo>
                <a:lnTo>
                  <a:pt x="0" y="409433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 bwMode="white">
          <a:xfrm>
            <a:off x="932033" y="1252459"/>
            <a:ext cx="3475582" cy="387661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algn="r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ea typeface="ＭＳ Ｐゴシック"/>
                <a:cs typeface="Arial"/>
              </a:rPr>
              <a:t>March 8–11, 2016 | Palm Springs, CA</a:t>
            </a:r>
            <a:endParaRPr kumimoji="0" lang="en-US" sz="15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 bwMode="white">
          <a:xfrm>
            <a:off x="932034" y="836330"/>
            <a:ext cx="3789152" cy="286354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algn="r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400" b="1" kern="1200" baseline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Esri Developer Summit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pic>
        <p:nvPicPr>
          <p:cNvPr id="13" name="Picture 12" descr="esri_white.png"/>
          <p:cNvPicPr>
            <a:picLocks noChangeAspect="1"/>
          </p:cNvPicPr>
          <p:nvPr/>
        </p:nvPicPr>
        <p:blipFill>
          <a:blip r:embed="rId4">
            <a:alphaModFix amt="8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79649" y="1731886"/>
            <a:ext cx="1263166" cy="52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7313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Seattle Demographics</a:t>
            </a:r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Sample App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0948845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97936"/>
            <a:ext cx="8107680" cy="3560064"/>
          </a:xfrm>
          <a:prstGeom prst="rect">
            <a:avLst/>
          </a:prstGeom>
        </p:spPr>
      </p:pic>
      <p:pic>
        <p:nvPicPr>
          <p:cNvPr id="2" name="Picture 1" descr="Screen Shot 2016-03-05 at 2.45.48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79" y="560344"/>
            <a:ext cx="11589151" cy="572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2681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97936"/>
            <a:ext cx="8107680" cy="3560064"/>
          </a:xfrm>
          <a:prstGeom prst="rect">
            <a:avLst/>
          </a:prstGeom>
        </p:spPr>
      </p:pic>
      <p:pic>
        <p:nvPicPr>
          <p:cNvPr id="6" name="Picture 5" descr="Screen Shot 2016-03-05 at 3.02.19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64" y="782134"/>
            <a:ext cx="11582555" cy="503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873822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97936"/>
            <a:ext cx="8107680" cy="3560064"/>
          </a:xfrm>
          <a:prstGeom prst="rect">
            <a:avLst/>
          </a:prstGeom>
        </p:spPr>
      </p:pic>
      <p:pic>
        <p:nvPicPr>
          <p:cNvPr id="2" name="Picture 1" descr="Screen Shot 2016-03-05 at 2.49.22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80" y="463642"/>
            <a:ext cx="11589478" cy="5917629"/>
          </a:xfrm>
          <a:prstGeom prst="rect">
            <a:avLst/>
          </a:prstGeom>
        </p:spPr>
      </p:pic>
      <p:pic>
        <p:nvPicPr>
          <p:cNvPr id="5" name="Picture 4" descr="Screen Shot 2016-03-07 at 10.39.41 A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6096" y="463642"/>
            <a:ext cx="3375962" cy="5873249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 bwMode="auto">
          <a:xfrm>
            <a:off x="734570" y="5217434"/>
            <a:ext cx="8092723" cy="684866"/>
          </a:xfrm>
          <a:prstGeom prst="ellipse">
            <a:avLst/>
          </a:prstGeom>
          <a:noFill/>
          <a:ln w="76200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55591944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97936"/>
            <a:ext cx="8107680" cy="3560064"/>
          </a:xfrm>
          <a:prstGeom prst="rect">
            <a:avLst/>
          </a:prstGeom>
        </p:spPr>
      </p:pic>
      <p:pic>
        <p:nvPicPr>
          <p:cNvPr id="2" name="Picture 1" descr="Screen Shot 2016-03-05 at 2.49.34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36" y="336208"/>
            <a:ext cx="12013846" cy="6176246"/>
          </a:xfrm>
          <a:prstGeom prst="rect">
            <a:avLst/>
          </a:prstGeom>
        </p:spPr>
      </p:pic>
      <p:pic>
        <p:nvPicPr>
          <p:cNvPr id="4" name="Picture 3" descr="Screen Shot 2016-03-05 at 3.14.37 PM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643" y="136974"/>
            <a:ext cx="2749182" cy="3703516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 bwMode="auto">
          <a:xfrm flipV="1">
            <a:off x="5216694" y="3685825"/>
            <a:ext cx="4942787" cy="709771"/>
          </a:xfrm>
          <a:prstGeom prst="straightConnector1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/>
          <p:nvPr/>
        </p:nvCxnSpPr>
        <p:spPr bwMode="auto">
          <a:xfrm flipV="1">
            <a:off x="5216694" y="336208"/>
            <a:ext cx="4942787" cy="4323858"/>
          </a:xfrm>
          <a:prstGeom prst="straightConnector1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 flipV="1">
            <a:off x="5369094" y="2378353"/>
            <a:ext cx="4292373" cy="2524529"/>
          </a:xfrm>
          <a:prstGeom prst="straightConnector1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V="1">
            <a:off x="5369094" y="2888890"/>
            <a:ext cx="5462706" cy="2216478"/>
          </a:xfrm>
          <a:prstGeom prst="straightConnector1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 flipV="1">
            <a:off x="5216694" y="2988507"/>
            <a:ext cx="4569277" cy="2471747"/>
          </a:xfrm>
          <a:prstGeom prst="straightConnector1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/>
          <p:nvPr/>
        </p:nvCxnSpPr>
        <p:spPr bwMode="auto">
          <a:xfrm flipV="1">
            <a:off x="5369094" y="684866"/>
            <a:ext cx="4591182" cy="3355845"/>
          </a:xfrm>
          <a:prstGeom prst="straightConnector1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Straight Arrow Connector 22"/>
          <p:cNvCxnSpPr/>
          <p:nvPr/>
        </p:nvCxnSpPr>
        <p:spPr bwMode="auto">
          <a:xfrm flipV="1">
            <a:off x="5369094" y="3330939"/>
            <a:ext cx="4591182" cy="709772"/>
          </a:xfrm>
          <a:prstGeom prst="straightConnector1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655591944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97936"/>
            <a:ext cx="8107680" cy="3560064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82625" y="506577"/>
            <a:ext cx="10826496" cy="553998"/>
          </a:xfrm>
        </p:spPr>
        <p:txBody>
          <a:bodyPr/>
          <a:lstStyle/>
          <a:p>
            <a:r>
              <a:rPr lang="en-US" sz="3600" dirty="0" smtClean="0"/>
              <a:t>Resources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/>
          </p:nvPr>
        </p:nvSpPr>
        <p:spPr>
          <a:xfrm>
            <a:off x="914400" y="1288087"/>
            <a:ext cx="10369296" cy="4977246"/>
          </a:xfrm>
        </p:spPr>
        <p:txBody>
          <a:bodyPr/>
          <a:lstStyle/>
          <a:p>
            <a:r>
              <a:rPr lang="en-US" dirty="0" smtClean="0"/>
              <a:t>Documentation</a:t>
            </a:r>
          </a:p>
          <a:p>
            <a:pPr lvl="1"/>
            <a:r>
              <a:rPr lang="en-US" dirty="0">
                <a:hlinkClick r:id="rId5"/>
              </a:rPr>
              <a:t>https://developers.arcgis.com/javascript/jsapi/esri.renderers.smartmapping-</a:t>
            </a:r>
            <a:r>
              <a:rPr lang="en-US" dirty="0" smtClean="0">
                <a:hlinkClick r:id="rId5"/>
              </a:rPr>
              <a:t>amd.html</a:t>
            </a:r>
            <a:endParaRPr lang="en-US" dirty="0" smtClean="0"/>
          </a:p>
          <a:p>
            <a:pPr lvl="1"/>
            <a:r>
              <a:rPr lang="en-US" dirty="0">
                <a:hlinkClick r:id="rId6"/>
              </a:rPr>
              <a:t>https://developers.arcgis.com/javascript/jsapi/featurelayerstatistics-</a:t>
            </a:r>
            <a:r>
              <a:rPr lang="en-US" dirty="0" smtClean="0">
                <a:hlinkClick r:id="rId6"/>
              </a:rPr>
              <a:t>amd.html</a:t>
            </a:r>
            <a:endParaRPr lang="en-US" dirty="0" smtClean="0"/>
          </a:p>
          <a:p>
            <a:pPr lvl="1"/>
            <a:r>
              <a:rPr lang="en-US" dirty="0">
                <a:hlinkClick r:id="rId7"/>
              </a:rPr>
              <a:t>https://developers.arcgis.com/javascript/jsapi/colorinfoslider-</a:t>
            </a:r>
            <a:r>
              <a:rPr lang="en-US" dirty="0" smtClean="0">
                <a:hlinkClick r:id="rId7"/>
              </a:rPr>
              <a:t>amd.html</a:t>
            </a:r>
            <a:endParaRPr lang="en-US" dirty="0" smtClean="0"/>
          </a:p>
          <a:p>
            <a:pPr lvl="1"/>
            <a:r>
              <a:rPr lang="en-US" dirty="0">
                <a:hlinkClick r:id="rId8"/>
              </a:rPr>
              <a:t>https://developers.arcgis.com/javascript/jsapi/sizeinfoslider-</a:t>
            </a:r>
            <a:r>
              <a:rPr lang="en-US" dirty="0" smtClean="0">
                <a:hlinkClick r:id="rId8"/>
              </a:rPr>
              <a:t>amd.html</a:t>
            </a:r>
            <a:endParaRPr lang="en-US" dirty="0" smtClean="0"/>
          </a:p>
          <a:p>
            <a:pPr marL="283464" lvl="1" indent="0">
              <a:buNone/>
            </a:pPr>
            <a:endParaRPr lang="en-US" dirty="0" smtClean="0"/>
          </a:p>
          <a:p>
            <a:r>
              <a:rPr lang="en-US" dirty="0" smtClean="0"/>
              <a:t>Demos/samples</a:t>
            </a:r>
            <a:endParaRPr lang="en-US" dirty="0"/>
          </a:p>
          <a:p>
            <a:pPr lvl="1">
              <a:buFontTx/>
              <a:buChar char="-"/>
            </a:pPr>
            <a:r>
              <a:rPr lang="en-US" dirty="0">
                <a:hlinkClick r:id="rId9"/>
              </a:rPr>
              <a:t>https://github.com/ekenes/conferences/tree/master/ds-2016/smart-</a:t>
            </a:r>
            <a:r>
              <a:rPr lang="en-US" dirty="0" smtClean="0">
                <a:hlinkClick r:id="rId9"/>
              </a:rPr>
              <a:t>mapping</a:t>
            </a:r>
            <a:endParaRPr lang="en-US" dirty="0" smtClean="0"/>
          </a:p>
          <a:p>
            <a:pPr lvl="1">
              <a:buFontTx/>
              <a:buChar char="-"/>
            </a:pPr>
            <a:r>
              <a:rPr lang="en-US" dirty="0">
                <a:hlinkClick r:id="rId10"/>
              </a:rPr>
              <a:t>https://github.com/ekenes/esri-js-samples/tree/master/smart-</a:t>
            </a:r>
            <a:r>
              <a:rPr lang="en-US" dirty="0" smtClean="0">
                <a:hlinkClick r:id="rId10"/>
              </a:rPr>
              <a:t>mapping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1130905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 descr="Reversed Esri 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339" y="2544885"/>
            <a:ext cx="3632200" cy="127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98448"/>
      </p:ext>
    </p:extLst>
  </p:cSld>
  <p:clrMapOvr>
    <a:masterClrMapping/>
  </p:clrMapOvr>
  <p:transition xmlns:p14="http://schemas.microsoft.com/office/powerpoint/2010/main" spd="med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Esri_Corporate_Template-Dark" id="{0C0D75C2-D9DF-8C49-86F8-F2DC66D89890}" vid="{2BE2C959-104A-BF4C-8198-B233A733597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63EBB7AF5A98418F3B244B6B15DE31" ma:contentTypeVersion="0" ma:contentTypeDescription="Create a new document." ma:contentTypeScope="" ma:versionID="edc17f8f11aea7c1d20d6f74e66497e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fc1958f689284e262d1fa84b900a3859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E296C4AE-9496-49D8-B443-56B421ED2BEA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www.w3.org/XML/1998/namespace"/>
  </ds:schemaRefs>
</ds:datastoreItem>
</file>

<file path=customXml/itemProps10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D713A78C-2863-4E50-9F4F-470EF439B1EB}">
  <ds:schemaRefs>
    <ds:schemaRef ds:uri="http://schemas.microsoft.com/sharepoint/v3/contenttype/forms"/>
  </ds:schemaRefs>
</ds:datastoreItem>
</file>

<file path=customXml/itemProps38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C4FC579C-3F5C-43A4-AF8A-70979BCCCF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62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Esri_Corporate_Template</Template>
  <TotalTime>0</TotalTime>
  <Words>141</Words>
  <Application>Microsoft Macintosh PowerPoint</Application>
  <PresentationFormat>Custom</PresentationFormat>
  <Paragraphs>25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Esri_Corporate_Template-Dark</vt:lpstr>
      <vt:lpstr>Building a Web App for Data Exploration with  Smart Mapping</vt:lpstr>
      <vt:lpstr>Sample App</vt:lpstr>
      <vt:lpstr>PowerPoint Presentation</vt:lpstr>
      <vt:lpstr>PowerPoint Presentation</vt:lpstr>
      <vt:lpstr>PowerPoint Presentation</vt:lpstr>
      <vt:lpstr>PowerPoint Presentation</vt:lpstr>
      <vt:lpstr>Resources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2016-02-02T00:42:07Z</dcterms:created>
  <dcterms:modified xsi:type="dcterms:W3CDTF">2016-03-14T20:56:56Z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0x010100B763EBB7AF5A98418F3B244B6B15DE31</vt:lpwstr>
  </property>
</Properties>
</file>

<file path=docProps/thumbnail.jpeg>
</file>